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Poppins"/>
      <p:regular r:id="rId35"/>
      <p:bold r:id="rId36"/>
      <p:italic r:id="rId37"/>
      <p:boldItalic r:id="rId38"/>
    </p:embeddedFont>
    <p:embeddedFont>
      <p:font typeface="Arvo"/>
      <p:regular r:id="rId39"/>
      <p:bold r:id="rId40"/>
      <p:italic r:id="rId41"/>
      <p:boldItalic r:id="rId42"/>
    </p:embeddedFont>
    <p:embeddedFont>
      <p:font typeface="Proxima Nova Semibold"/>
      <p:regular r:id="rId43"/>
      <p:bold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bold.fntdata"/><Relationship Id="rId20" Type="http://schemas.openxmlformats.org/officeDocument/2006/relationships/slide" Target="slides/slide14.xml"/><Relationship Id="rId42" Type="http://schemas.openxmlformats.org/officeDocument/2006/relationships/font" Target="fonts/Arvo-boldItalic.fntdata"/><Relationship Id="rId41" Type="http://schemas.openxmlformats.org/officeDocument/2006/relationships/font" Target="fonts/Arvo-italic.fntdata"/><Relationship Id="rId22" Type="http://schemas.openxmlformats.org/officeDocument/2006/relationships/slide" Target="slides/slide16.xml"/><Relationship Id="rId44" Type="http://schemas.openxmlformats.org/officeDocument/2006/relationships/font" Target="fonts/ProximaNovaSemibold-bold.fntdata"/><Relationship Id="rId21" Type="http://schemas.openxmlformats.org/officeDocument/2006/relationships/slide" Target="slides/slide15.xml"/><Relationship Id="rId43" Type="http://schemas.openxmlformats.org/officeDocument/2006/relationships/font" Target="fonts/ProximaNovaSemibold-regular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ProximaNova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ProximaNova-italic.fntdata"/><Relationship Id="rId10" Type="http://schemas.openxmlformats.org/officeDocument/2006/relationships/slide" Target="slides/slide4.xml"/><Relationship Id="rId32" Type="http://schemas.openxmlformats.org/officeDocument/2006/relationships/font" Target="fonts/ProximaNova-bold.fntdata"/><Relationship Id="rId13" Type="http://schemas.openxmlformats.org/officeDocument/2006/relationships/slide" Target="slides/slide7.xml"/><Relationship Id="rId35" Type="http://schemas.openxmlformats.org/officeDocument/2006/relationships/font" Target="fonts/Poppins-regular.fntdata"/><Relationship Id="rId12" Type="http://schemas.openxmlformats.org/officeDocument/2006/relationships/slide" Target="slides/slide6.xml"/><Relationship Id="rId34" Type="http://schemas.openxmlformats.org/officeDocument/2006/relationships/font" Target="fonts/ProximaNova-boldItalic.fntdata"/><Relationship Id="rId15" Type="http://schemas.openxmlformats.org/officeDocument/2006/relationships/slide" Target="slides/slide9.xml"/><Relationship Id="rId37" Type="http://schemas.openxmlformats.org/officeDocument/2006/relationships/font" Target="fonts/Poppins-italic.fntdata"/><Relationship Id="rId14" Type="http://schemas.openxmlformats.org/officeDocument/2006/relationships/slide" Target="slides/slide8.xml"/><Relationship Id="rId36" Type="http://schemas.openxmlformats.org/officeDocument/2006/relationships/font" Target="fonts/Poppins-bold.fntdata"/><Relationship Id="rId17" Type="http://schemas.openxmlformats.org/officeDocument/2006/relationships/slide" Target="slides/slide11.xml"/><Relationship Id="rId39" Type="http://schemas.openxmlformats.org/officeDocument/2006/relationships/font" Target="fonts/Arvo-regular.fntdata"/><Relationship Id="rId16" Type="http://schemas.openxmlformats.org/officeDocument/2006/relationships/slide" Target="slides/slide10.xml"/><Relationship Id="rId38" Type="http://schemas.openxmlformats.org/officeDocument/2006/relationships/font" Target="fonts/Poppins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fa0f4fd3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fa0f4fd3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a0f4fd3d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a0f4fd3d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a0f4fd3d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a0f4fd3d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a0f4fd3de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a0f4fd3de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65335f5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65335f5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65335f53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65335f53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65335f53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65335f53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65335f53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65335f53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65335f53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65335f53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65335f53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65335f53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65335f53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65335f53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a0f4fd3d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a0f4fd3d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65335f53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f65335f53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65335f53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65335f53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65335f53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65335f53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65335f53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f65335f53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65335f53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65335f53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a0f4fd3d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a0f4fd3d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a0f4fd3d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a0f4fd3d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a0f4fd3d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a0f4fd3d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a0f4fd3d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a0f4fd3d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a0f4fd3d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a0f4fd3d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a0f4fd3d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a0f4fd3d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a0f4fd3d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a0f4fd3d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311700" y="1001250"/>
            <a:ext cx="85206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How To Learn Python</a:t>
            </a:r>
            <a:endParaRPr b="1"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For </a:t>
            </a:r>
            <a:endParaRPr b="1"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Data Science</a:t>
            </a:r>
            <a:endParaRPr b="1" sz="6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Learning Resources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Official Python Docs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5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Books: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2114650"/>
            <a:ext cx="2486200" cy="29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8413" y="2414750"/>
            <a:ext cx="1857375" cy="24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1800" y="2414750"/>
            <a:ext cx="1890816" cy="25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Learning Resources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26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Website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- www.programiz.com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26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YouTube Channels - 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2710800"/>
            <a:ext cx="38100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2150" y="2710800"/>
            <a:ext cx="3193947" cy="12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My Advise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Learn by doing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2" name="Google Shape;162;p27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Don’t try to follow entire syllabus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idx="1" type="subTitle"/>
          </p:nvPr>
        </p:nvSpPr>
        <p:spPr>
          <a:xfrm>
            <a:off x="311700" y="1001250"/>
            <a:ext cx="85206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How To Learn SQL</a:t>
            </a:r>
            <a:endParaRPr b="1"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For </a:t>
            </a:r>
            <a:endParaRPr b="1"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Data Science</a:t>
            </a:r>
            <a:endParaRPr b="1" sz="6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SQL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374075" y="1053500"/>
            <a:ext cx="41241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Structured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Query Language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4" name="Google Shape;174;p29"/>
          <p:cNvSpPr txBox="1"/>
          <p:nvPr/>
        </p:nvSpPr>
        <p:spPr>
          <a:xfrm>
            <a:off x="373650" y="1734125"/>
            <a:ext cx="8417100" cy="30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SQL is designed for managing data in a relational database management system (RDBMS). SQL is a database language, it is used for database creation, deletion, fetching rows, and modifying rows, etc.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SQL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8650"/>
            <a:ext cx="9143999" cy="42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/>
        </p:nvSpPr>
        <p:spPr>
          <a:xfrm>
            <a:off x="297450" y="210700"/>
            <a:ext cx="85869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Why is SQL so important?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825" y="1188425"/>
            <a:ext cx="5979400" cy="35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/>
        </p:nvSpPr>
        <p:spPr>
          <a:xfrm>
            <a:off x="6611725" y="1215725"/>
            <a:ext cx="22725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Proxima Nova"/>
                <a:ea typeface="Proxima Nova"/>
                <a:cs typeface="Proxima Nova"/>
                <a:sym typeface="Proxima Nova"/>
              </a:rPr>
              <a:t>Cloud Technologies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Proxima Nova"/>
                <a:ea typeface="Proxima Nova"/>
                <a:cs typeface="Proxima Nova"/>
                <a:sym typeface="Proxima Nova"/>
              </a:rPr>
              <a:t>Big Data </a:t>
            </a:r>
            <a:r>
              <a:rPr lang="en" sz="2500">
                <a:latin typeface="Proxima Nova"/>
                <a:ea typeface="Proxima Nova"/>
                <a:cs typeface="Proxima Nova"/>
                <a:sym typeface="Proxima Nova"/>
              </a:rPr>
              <a:t>Technologies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Why is SQL important in Data Science?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32"/>
          <p:cNvSpPr txBox="1"/>
          <p:nvPr/>
        </p:nvSpPr>
        <p:spPr>
          <a:xfrm>
            <a:off x="374075" y="1053500"/>
            <a:ext cx="82950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The not so evolved Data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ecosystem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49850" y="17341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Initial Understanding of the data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/>
        </p:nvSpPr>
        <p:spPr>
          <a:xfrm>
            <a:off x="297450" y="210700"/>
            <a:ext cx="85869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Why you should learn SQL?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0" name="Google Shape;200;p33"/>
          <p:cNvSpPr txBox="1"/>
          <p:nvPr/>
        </p:nvSpPr>
        <p:spPr>
          <a:xfrm>
            <a:off x="6677200" y="1215725"/>
            <a:ext cx="2207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roxima Nova"/>
              <a:buChar char="●"/>
            </a:pPr>
            <a:r>
              <a:rPr lang="en" sz="1900">
                <a:latin typeface="Proxima Nova"/>
                <a:ea typeface="Proxima Nova"/>
                <a:cs typeface="Proxima Nova"/>
                <a:sym typeface="Proxima Nova"/>
              </a:rPr>
              <a:t>Data Scientist</a:t>
            </a:r>
            <a:endParaRPr sz="1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roxima Nova"/>
              <a:buChar char="●"/>
            </a:pPr>
            <a:r>
              <a:rPr lang="en" sz="1900">
                <a:latin typeface="Proxima Nova"/>
                <a:ea typeface="Proxima Nova"/>
                <a:cs typeface="Proxima Nova"/>
                <a:sym typeface="Proxima Nova"/>
              </a:rPr>
              <a:t>Data Analyst</a:t>
            </a:r>
            <a:endParaRPr sz="1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roxima Nova"/>
              <a:buChar char="●"/>
            </a:pPr>
            <a:r>
              <a:rPr lang="en" sz="1900">
                <a:latin typeface="Proxima Nova"/>
                <a:ea typeface="Proxima Nova"/>
                <a:cs typeface="Proxima Nova"/>
                <a:sym typeface="Proxima Nova"/>
              </a:rPr>
              <a:t>Data Engineer</a:t>
            </a:r>
            <a:endParaRPr sz="19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1" name="Google Shape;2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0100"/>
            <a:ext cx="6681000" cy="3950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/>
        </p:nvSpPr>
        <p:spPr>
          <a:xfrm>
            <a:off x="297450" y="210700"/>
            <a:ext cx="85869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Why you should learn SQL?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34"/>
          <p:cNvSpPr txBox="1"/>
          <p:nvPr/>
        </p:nvSpPr>
        <p:spPr>
          <a:xfrm>
            <a:off x="6752000" y="1197025"/>
            <a:ext cx="2207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Proxima Nova"/>
                <a:ea typeface="Proxima Nova"/>
                <a:cs typeface="Proxima Nova"/>
                <a:sym typeface="Proxima Nova"/>
              </a:rPr>
              <a:t>Entry-level Jobs</a:t>
            </a:r>
            <a:endParaRPr sz="19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8" name="Google Shape;20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0100"/>
            <a:ext cx="6646375" cy="3929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4"/>
          <p:cNvSpPr/>
          <p:nvPr/>
        </p:nvSpPr>
        <p:spPr>
          <a:xfrm>
            <a:off x="4741375" y="1140925"/>
            <a:ext cx="1860900" cy="53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Proxima Nova"/>
              <a:buAutoNum type="arabicPeriod"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Basic Syntax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Writing Basic Programs 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" name="Google Shape;70;p17"/>
          <p:cNvSpPr txBox="1"/>
          <p:nvPr/>
        </p:nvSpPr>
        <p:spPr>
          <a:xfrm>
            <a:off x="373650" y="16579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Operators (</a:t>
            </a: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Arithmetic, Relational, Logical, Membership</a:t>
            </a: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7"/>
          <p:cNvSpPr txBox="1"/>
          <p:nvPr/>
        </p:nvSpPr>
        <p:spPr>
          <a:xfrm>
            <a:off x="373650" y="23108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If - else statements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7"/>
          <p:cNvSpPr txBox="1"/>
          <p:nvPr/>
        </p:nvSpPr>
        <p:spPr>
          <a:xfrm>
            <a:off x="373650" y="29636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Loops(Specially For loops, Nested Loops)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7"/>
          <p:cNvSpPr txBox="1"/>
          <p:nvPr/>
        </p:nvSpPr>
        <p:spPr>
          <a:xfrm>
            <a:off x="373650" y="36494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Functions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6487025" y="280725"/>
            <a:ext cx="24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- 2-3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FAQs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374075" y="1053500"/>
            <a:ext cx="82950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Is it hard to learn SQL?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35"/>
          <p:cNvSpPr txBox="1"/>
          <p:nvPr/>
        </p:nvSpPr>
        <p:spPr>
          <a:xfrm>
            <a:off x="449850" y="17341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Which database should we choose?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What exactly to learn?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474025" y="1053475"/>
            <a:ext cx="82950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roxima Nova"/>
                <a:ea typeface="Proxima Nova"/>
                <a:cs typeface="Proxima Nova"/>
                <a:sym typeface="Proxima Nova"/>
              </a:rPr>
              <a:t>DML Commands - INSERT, SELECT, DELETE, UPDATE, WHERE, ORDER BY</a:t>
            </a:r>
            <a:endParaRPr sz="2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36"/>
          <p:cNvSpPr txBox="1"/>
          <p:nvPr/>
        </p:nvSpPr>
        <p:spPr>
          <a:xfrm>
            <a:off x="412975" y="19205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SQL Joins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412975" y="248097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Subquery and temp tables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5" name="Google Shape;225;p36"/>
          <p:cNvSpPr txBox="1"/>
          <p:nvPr/>
        </p:nvSpPr>
        <p:spPr>
          <a:xfrm>
            <a:off x="412975" y="31056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SQL Cases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36"/>
          <p:cNvSpPr txBox="1"/>
          <p:nvPr/>
        </p:nvSpPr>
        <p:spPr>
          <a:xfrm>
            <a:off x="412975" y="373027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Stored Procedures and Functions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7" name="Google Shape;227;p36"/>
          <p:cNvSpPr txBox="1"/>
          <p:nvPr/>
        </p:nvSpPr>
        <p:spPr>
          <a:xfrm>
            <a:off x="412975" y="43970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Window Functions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What exactly to learn?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Google Shape;233;p37"/>
          <p:cNvSpPr txBox="1"/>
          <p:nvPr/>
        </p:nvSpPr>
        <p:spPr>
          <a:xfrm>
            <a:off x="474025" y="1290550"/>
            <a:ext cx="8295000" cy="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roxima Nova"/>
                <a:ea typeface="Proxima Nova"/>
                <a:cs typeface="Proxima Nova"/>
                <a:sym typeface="Proxima Nova"/>
              </a:rPr>
              <a:t>Data types</a:t>
            </a:r>
            <a:endParaRPr sz="2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37"/>
          <p:cNvSpPr txBox="1"/>
          <p:nvPr/>
        </p:nvSpPr>
        <p:spPr>
          <a:xfrm>
            <a:off x="412975" y="19205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Normalization and Denormalization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37"/>
          <p:cNvSpPr txBox="1"/>
          <p:nvPr/>
        </p:nvSpPr>
        <p:spPr>
          <a:xfrm>
            <a:off x="412975" y="248097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Indexing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37"/>
          <p:cNvSpPr txBox="1"/>
          <p:nvPr/>
        </p:nvSpPr>
        <p:spPr>
          <a:xfrm>
            <a:off x="412975" y="310562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Query Optimization Practices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p37"/>
          <p:cNvSpPr txBox="1"/>
          <p:nvPr/>
        </p:nvSpPr>
        <p:spPr>
          <a:xfrm>
            <a:off x="412975" y="3730275"/>
            <a:ext cx="84171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Schema Design (Creating Databases and Tables)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idx="1" type="subTitle"/>
          </p:nvPr>
        </p:nvSpPr>
        <p:spPr>
          <a:xfrm>
            <a:off x="311700" y="1889075"/>
            <a:ext cx="8520600" cy="20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300"/>
              <a:t>Resources</a:t>
            </a:r>
            <a:endParaRPr b="1" sz="7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9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My Advise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8" name="Google Shape;248;p39"/>
          <p:cNvSpPr txBox="1"/>
          <p:nvPr/>
        </p:nvSpPr>
        <p:spPr>
          <a:xfrm>
            <a:off x="374075" y="1053500"/>
            <a:ext cx="82950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Practice a lot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374075" y="1663100"/>
            <a:ext cx="82950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Don’t just learn to crack interviews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Data Types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Lists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Strings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373650" y="23870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Dictionary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373650" y="30398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Dates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- 2-3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Bit of Functional Programming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" name="Google Shape;91;p19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Lambda Functions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Map, Filter and Reduce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373650" y="23870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Higher Order Functions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9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- 1 Day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Advance Concepts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File Handling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Exception Handling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373650" y="23870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Regular Expressions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- 2-3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Good to haves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Basic Understanding of OOP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Flask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373650" y="23870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Experience with external Libraries(</a:t>
            </a:r>
            <a:r>
              <a:rPr lang="en" sz="19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installing and using</a:t>
            </a: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- 7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External Libraries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0100"/>
            <a:ext cx="4283600" cy="192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3525" y="1651000"/>
            <a:ext cx="4419600" cy="92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- 2+5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Understand How To Represent Data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Real World Data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Text, Images and Videos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373650" y="23870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Data Formats like CSV and JSON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373650" y="433527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Estimated Time - 2 Days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/>
        </p:nvSpPr>
        <p:spPr>
          <a:xfrm>
            <a:off x="297450" y="210700"/>
            <a:ext cx="74982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  <a:latin typeface="Proxima Nova"/>
                <a:ea typeface="Proxima Nova"/>
                <a:cs typeface="Proxima Nova"/>
                <a:sym typeface="Proxima Nova"/>
              </a:rPr>
              <a:t>The Big Questions</a:t>
            </a:r>
            <a:endParaRPr sz="3000">
              <a:solidFill>
                <a:schemeClr val="accent5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374075" y="1053500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Do we need to learn Data Structures and Algorithms?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373650" y="1734125"/>
            <a:ext cx="85869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Do we need to dive deep?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